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4" r:id="rId12"/>
    <p:sldId id="335" r:id="rId13"/>
    <p:sldId id="337" r:id="rId14"/>
    <p:sldId id="336" r:id="rId15"/>
    <p:sldId id="339" r:id="rId16"/>
    <p:sldId id="340" r:id="rId17"/>
    <p:sldId id="328" r:id="rId18"/>
    <p:sldId id="287" r:id="rId19"/>
    <p:sldId id="288" r:id="rId20"/>
    <p:sldId id="289" r:id="rId21"/>
    <p:sldId id="290" r:id="rId22"/>
    <p:sldId id="291" r:id="rId23"/>
    <p:sldId id="292" r:id="rId24"/>
    <p:sldId id="298" r:id="rId25"/>
    <p:sldId id="270" r:id="rId26"/>
    <p:sldId id="352" r:id="rId27"/>
    <p:sldId id="258" r:id="rId28"/>
    <p:sldId id="300" r:id="rId29"/>
    <p:sldId id="257" r:id="rId30"/>
    <p:sldId id="301" r:id="rId31"/>
    <p:sldId id="264" r:id="rId32"/>
    <p:sldId id="282" r:id="rId33"/>
    <p:sldId id="265" r:id="rId34"/>
    <p:sldId id="266" r:id="rId35"/>
    <p:sldId id="304" r:id="rId36"/>
    <p:sldId id="331" r:id="rId37"/>
    <p:sldId id="332" r:id="rId38"/>
    <p:sldId id="338" r:id="rId39"/>
    <p:sldId id="354" r:id="rId40"/>
    <p:sldId id="267" r:id="rId41"/>
    <p:sldId id="272" r:id="rId42"/>
    <p:sldId id="273" r:id="rId43"/>
    <p:sldId id="274" r:id="rId44"/>
    <p:sldId id="280" r:id="rId45"/>
    <p:sldId id="350" r:id="rId46"/>
    <p:sldId id="351" r:id="rId47"/>
    <p:sldId id="275" r:id="rId48"/>
    <p:sldId id="277" r:id="rId49"/>
    <p:sldId id="356" r:id="rId50"/>
    <p:sldId id="344" r:id="rId51"/>
    <p:sldId id="345" r:id="rId52"/>
    <p:sldId id="346" r:id="rId53"/>
    <p:sldId id="347" r:id="rId54"/>
    <p:sldId id="271" r:id="rId55"/>
    <p:sldId id="315" r:id="rId56"/>
    <p:sldId id="342" r:id="rId57"/>
    <p:sldId id="341" r:id="rId58"/>
    <p:sldId id="316" r:id="rId59"/>
    <p:sldId id="317" r:id="rId60"/>
    <p:sldId id="318" r:id="rId61"/>
    <p:sldId id="348" r:id="rId62"/>
    <p:sldId id="349" r:id="rId63"/>
    <p:sldId id="353" r:id="rId64"/>
    <p:sldId id="355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8" d="100"/>
          <a:sy n="58" d="100"/>
        </p:scale>
        <p:origin x="139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4,465 UGC </a:t>
          </a:r>
        </a:p>
        <a:p>
          <a:r>
            <a:rPr lang="en-US" dirty="0" smtClean="0"/>
            <a:t>Blizzard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78.6%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12.1%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10.6%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6.9%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2.5%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86,102 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63.7%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34.8%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4.8% (</a:t>
          </a:r>
          <a:r>
            <a:rPr lang="en-US" dirty="0" smtClean="0">
              <a:solidFill>
                <a:srgbClr val="FFFF00"/>
              </a:solidFill>
            </a:rPr>
            <a:t>4,998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Snow Advisory</a:t>
          </a:r>
        </a:p>
        <a:p>
          <a:r>
            <a:rPr lang="en-US" dirty="0" smtClean="0"/>
            <a:t>4.5%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3.5%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64,112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68.6%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15.5%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16.6%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511,063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36.4%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22.0%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41.9%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4,465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78.6%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12.1%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10.6%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6.9%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2.5%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86,102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63.7%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34.8%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4.8% (</a:t>
          </a:r>
          <a:r>
            <a:rPr lang="en-US" sz="1500" kern="1200" dirty="0" smtClean="0">
              <a:solidFill>
                <a:srgbClr val="FFFF00"/>
              </a:solidFill>
            </a:rPr>
            <a:t>4,998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4.5%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3.5%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64,112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68.6%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15.5%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16.6%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511,063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36.4%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22.0%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41.9%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5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6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114.xml"/><Relationship Id="rId7" Type="http://schemas.openxmlformats.org/officeDocument/2006/relationships/image" Target="../media/image16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3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2.png"/><Relationship Id="rId5" Type="http://schemas.openxmlformats.org/officeDocument/2006/relationships/tags" Target="../tags/tag143.xml"/><Relationship Id="rId10" Type="http://schemas.openxmlformats.org/officeDocument/2006/relationships/image" Target="../media/image21.png"/><Relationship Id="rId4" Type="http://schemas.openxmlformats.org/officeDocument/2006/relationships/tags" Target="../tags/tag142.xml"/><Relationship Id="rId9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6.jp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6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  <p:sp>
        <p:nvSpPr>
          <p:cNvPr id="5" name="TextBox 4"/>
          <p:cNvSpPr txBox="1"/>
          <p:nvPr/>
        </p:nvSpPr>
        <p:spPr>
          <a:xfrm>
            <a:off x="3200400" y="990600"/>
            <a:ext cx="38862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10% of Blizzard Warnings are dumped by half way through warning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14600" y="11430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7200" y="3581400"/>
            <a:ext cx="3886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Less than half make it to expiration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81400" y="37338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61760" y="4953000"/>
            <a:ext cx="184404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&lt;5% last double initial issuance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75960" y="55626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5"/>
          </a:xfrm>
        </p:spPr>
      </p:pic>
    </p:spTree>
    <p:extLst>
      <p:ext uri="{BB962C8B-B14F-4D97-AF65-F5344CB8AC3E}">
        <p14:creationId xmlns:p14="http://schemas.microsoft.com/office/powerpoint/2010/main" val="12828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239690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36476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23 May 2016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9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5197624" y="202754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657600" y="1688923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</a:t>
            </a:r>
            <a:r>
              <a:rPr lang="en-US" sz="2400" dirty="0" smtClean="0"/>
              <a:t>www.nws.noaa.gov/sbwarnings</a:t>
            </a:r>
            <a:r>
              <a:rPr lang="en-US" sz="2400" dirty="0" smtClean="0"/>
              <a:t>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Indianapolis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</a:t>
            </a:r>
            <a:r>
              <a:rPr lang="en-US" dirty="0" smtClean="0"/>
              <a:t>boundary</a:t>
            </a:r>
            <a:endParaRPr lang="en-US" dirty="0" smtClean="0"/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 smtClean="0">
                <a:solidFill>
                  <a:schemeClr val="bg1"/>
                </a:solidFill>
              </a:rPr>
              <a:t>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IND’s TORs 2008- 23 May 2016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52360869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78.8% (56.8%</a:t>
                      </a:r>
                      <a:r>
                        <a:rPr lang="en-US" baseline="0" dirty="0" smtClean="0"/>
                        <a:t> 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33.2% (29.5% 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/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57" y="24311"/>
            <a:ext cx="6630221" cy="6833689"/>
          </a:xfrm>
        </p:spPr>
      </p:pic>
      <p:sp>
        <p:nvSpPr>
          <p:cNvPr id="7" name="Rounded Rectangle 6"/>
          <p:cNvSpPr/>
          <p:nvPr/>
        </p:nvSpPr>
        <p:spPr>
          <a:xfrm>
            <a:off x="2971800" y="838200"/>
            <a:ext cx="14478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6" y="1209445"/>
            <a:ext cx="6302688" cy="555782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~150 Plot Types</a:t>
            </a:r>
            <a:br>
              <a:rPr lang="en-US" dirty="0" smtClean="0"/>
            </a:br>
            <a:r>
              <a:rPr lang="en-US" dirty="0" smtClean="0"/>
              <a:t>Almost all work for Indiana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7"/>
            <a:ext cx="4038600" cy="3028949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7"/>
            <a:ext cx="4038600" cy="30289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 now)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6" cy="5120480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111897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0552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19 May 2016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1614</Words>
  <Application>Microsoft Office PowerPoint</Application>
  <PresentationFormat>On-screen Show (4:3)</PresentationFormat>
  <Paragraphs>311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Indianapolis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IND’s TORs 2008- 23 May 2016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~150 Plot Types Almost all work for Indiana Data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241</cp:revision>
  <dcterms:created xsi:type="dcterms:W3CDTF">2011-03-15T14:09:51Z</dcterms:created>
  <dcterms:modified xsi:type="dcterms:W3CDTF">2016-05-24T13:34:59Z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